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280" r:id="rId2"/>
    <p:sldId id="364" r:id="rId3"/>
    <p:sldId id="367" r:id="rId4"/>
    <p:sldId id="368" r:id="rId5"/>
    <p:sldId id="2283" r:id="rId6"/>
    <p:sldId id="372" r:id="rId7"/>
    <p:sldId id="383" r:id="rId8"/>
    <p:sldId id="373" r:id="rId9"/>
    <p:sldId id="384" r:id="rId10"/>
    <p:sldId id="374" r:id="rId11"/>
    <p:sldId id="385" r:id="rId12"/>
    <p:sldId id="386" r:id="rId13"/>
    <p:sldId id="2282" r:id="rId14"/>
    <p:sldId id="2281" r:id="rId15"/>
    <p:sldId id="376" r:id="rId16"/>
    <p:sldId id="380" r:id="rId17"/>
    <p:sldId id="2285" r:id="rId18"/>
    <p:sldId id="377" r:id="rId19"/>
    <p:sldId id="382" r:id="rId20"/>
    <p:sldId id="370" r:id="rId21"/>
    <p:sldId id="378" r:id="rId22"/>
    <p:sldId id="381" r:id="rId23"/>
  </p:sldIdLst>
  <p:sldSz cx="9144000" cy="6848475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20DF29"/>
    <a:srgbClr val="E8E990"/>
    <a:srgbClr val="FF99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84626" autoAdjust="0"/>
  </p:normalViewPr>
  <p:slideViewPr>
    <p:cSldViewPr>
      <p:cViewPr varScale="1">
        <p:scale>
          <a:sx n="107" d="100"/>
          <a:sy n="107" d="100"/>
        </p:scale>
        <p:origin x="1296" y="184"/>
      </p:cViewPr>
      <p:guideLst>
        <p:guide orient="horz" pos="2157"/>
        <p:guide pos="2880"/>
      </p:guideLst>
    </p:cSldViewPr>
  </p:slideViewPr>
  <p:outlineViewPr>
    <p:cViewPr>
      <p:scale>
        <a:sx n="33" d="100"/>
        <a:sy n="33" d="100"/>
      </p:scale>
      <p:origin x="0" y="5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210"/>
    </p:cViewPr>
  </p:sorterViewPr>
  <p:notesViewPr>
    <p:cSldViewPr snapToGrid="0" snapToObjects="1">
      <p:cViewPr varScale="1">
        <p:scale>
          <a:sx n="42" d="100"/>
          <a:sy n="42" d="100"/>
        </p:scale>
        <p:origin x="-2232" y="-120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15E2060-F184-4021-99D0-835A7FCC6F25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3F80224-0279-41B8-A61C-781D298DC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5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365F8E4-B9E6-2B4F-BFC1-EA81C899571B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525463"/>
            <a:ext cx="3508375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25E5663-0004-3649-B9EC-01B1CEAF3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1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E5663-0004-3649-B9EC-01B1CEAF3D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84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E5663-0004-3649-B9EC-01B1CEAF3D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46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27468"/>
            <a:ext cx="7772400" cy="1467983"/>
          </a:xfrm>
        </p:spPr>
        <p:txBody>
          <a:bodyPr/>
          <a:lstStyle>
            <a:lvl1pPr>
              <a:defRPr>
                <a:latin typeface="Optima"/>
                <a:cs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0802"/>
            <a:ext cx="6400800" cy="175016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258"/>
            <a:ext cx="2057400" cy="58433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258"/>
            <a:ext cx="6019800" cy="58433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69728" y="312105"/>
            <a:ext cx="7804547" cy="75068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796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4382117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0781"/>
            <a:ext cx="7772400" cy="136018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2677"/>
            <a:ext cx="7772400" cy="149810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97979"/>
            <a:ext cx="4038600" cy="451967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97979"/>
            <a:ext cx="4038600" cy="451967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2982"/>
            <a:ext cx="4040188" cy="63887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1854"/>
            <a:ext cx="4040188" cy="394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2982"/>
            <a:ext cx="4041775" cy="63887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1854"/>
            <a:ext cx="4041775" cy="394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2670"/>
            <a:ext cx="3008313" cy="11604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2673"/>
            <a:ext cx="5111750" cy="584498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3109"/>
            <a:ext cx="3008313" cy="468454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793933"/>
            <a:ext cx="5486400" cy="56595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1924"/>
            <a:ext cx="5486400" cy="410908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59884"/>
            <a:ext cx="5486400" cy="80374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C807-6457-4BEB-82A4-E1CA54613503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34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094"/>
            <a:ext cx="8229600" cy="1141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97979"/>
            <a:ext cx="8229600" cy="4519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47523"/>
            <a:ext cx="2133600" cy="3646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tima"/>
                <a:cs typeface="Optima"/>
              </a:defRPr>
            </a:lvl1pPr>
          </a:lstStyle>
          <a:p>
            <a:fld id="{01E6C807-6457-4BEB-82A4-E1CA54613503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47523"/>
            <a:ext cx="2895600" cy="3646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tima"/>
                <a:cs typeface="Optim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47523"/>
            <a:ext cx="2133600" cy="3646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tima"/>
                <a:cs typeface="Optima"/>
              </a:defRPr>
            </a:lvl1pPr>
          </a:lstStyle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Optima"/>
          <a:ea typeface="+mj-ea"/>
          <a:cs typeface="Optim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Optima"/>
          <a:ea typeface="+mn-ea"/>
          <a:cs typeface="Optim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Optima"/>
          <a:ea typeface="+mn-ea"/>
          <a:cs typeface="Optim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Optima"/>
          <a:ea typeface="+mn-ea"/>
          <a:cs typeface="Optim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tima"/>
          <a:ea typeface="+mn-ea"/>
          <a:cs typeface="Optim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Optima"/>
          <a:ea typeface="+mn-ea"/>
          <a:cs typeface="Optim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B15EB1-57F2-EBA2-60C6-D99FD9B8E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350" y="-1"/>
            <a:ext cx="9131300" cy="6848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72BA4D-8821-CD48-9DD0-5A7701D53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0" y="5253037"/>
            <a:ext cx="4953000" cy="1360183"/>
          </a:xfrm>
          <a:solidFill>
            <a:schemeClr val="bg1">
              <a:lumMod val="85000"/>
              <a:alpha val="63037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Axelrod’s Tournament</a:t>
            </a:r>
          </a:p>
        </p:txBody>
      </p:sp>
    </p:spTree>
    <p:extLst>
      <p:ext uri="{BB962C8B-B14F-4D97-AF65-F5344CB8AC3E}">
        <p14:creationId xmlns:p14="http://schemas.microsoft.com/office/powerpoint/2010/main" val="2467243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Theory</a:t>
            </a:r>
          </a:p>
        </p:txBody>
      </p:sp>
      <p:sp>
        <p:nvSpPr>
          <p:cNvPr id="3" name="Rectangle 2"/>
          <p:cNvSpPr/>
          <p:nvPr/>
        </p:nvSpPr>
        <p:spPr>
          <a:xfrm>
            <a:off x="581896" y="2111577"/>
            <a:ext cx="8091728" cy="26775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91308" tIns="45655" rIns="91308" bIns="45655">
            <a:spAutoFit/>
          </a:bodyPr>
          <a:lstStyle/>
          <a:p>
            <a:pPr lvl="0" algn="l">
              <a:defRPr sz="1800"/>
            </a:pP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This is just the beginning of a huge area of research called </a:t>
            </a:r>
            <a:r>
              <a:rPr lang="en-US" sz="2800" b="1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game theory</a:t>
            </a: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: the study of strategies of interaction.</a:t>
            </a:r>
          </a:p>
          <a:p>
            <a:pPr lvl="0" algn="l">
              <a:defRPr sz="1800"/>
            </a:pPr>
            <a:endParaRPr lang="en-US" sz="2800" dirty="0">
              <a:solidFill>
                <a:srgbClr val="000000"/>
              </a:solidFill>
              <a:latin typeface="Optima" panose="02000503060000020004" pitchFamily="2" charset="0"/>
              <a:ea typeface="Courier"/>
              <a:cs typeface="Arial"/>
              <a:sym typeface="Courier"/>
            </a:endParaRPr>
          </a:p>
          <a:p>
            <a:pPr lvl="0" algn="l">
              <a:defRPr sz="1800"/>
            </a:pPr>
            <a:r>
              <a:rPr lang="en-US" sz="2800" dirty="0">
                <a:solidFill>
                  <a:srgbClr val="000000"/>
                </a:solidFill>
                <a:latin typeface="Optima" panose="02000503060000020004" pitchFamily="2" charset="0"/>
                <a:ea typeface="Courier"/>
                <a:cs typeface="Arial"/>
                <a:sym typeface="Courier"/>
              </a:rPr>
              <a:t>Game theory has been applied to psychology of relationships, biology, international relations, etc.</a:t>
            </a:r>
            <a:endParaRPr lang="en-US" sz="2800" dirty="0">
              <a:latin typeface="Optima" panose="02000503060000020004" pitchFamily="2" charset="0"/>
              <a:ea typeface="Courier"/>
              <a:cs typeface="Arial"/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993559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-1"/>
            <a:ext cx="9131300" cy="6848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Example: Nuclear Armament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047" y="6091237"/>
            <a:ext cx="8135905" cy="5230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lIns="91308" tIns="45655" rIns="91308" bIns="45655">
            <a:spAutoFit/>
          </a:bodyPr>
          <a:lstStyle/>
          <a:p>
            <a:pPr lvl="0">
              <a:defRPr sz="1800"/>
            </a:pPr>
            <a:r>
              <a:rPr lang="en-US" sz="2800" b="1" dirty="0">
                <a:solidFill>
                  <a:schemeClr val="accent6"/>
                </a:solidFill>
                <a:latin typeface="Optima" panose="02000503060000020004" pitchFamily="2" charset="0"/>
                <a:ea typeface="Courier"/>
                <a:cs typeface="Arial"/>
                <a:sym typeface="Courier"/>
              </a:rPr>
              <a:t>STOP </a:t>
            </a: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What two-player “game” might model this?</a:t>
            </a:r>
          </a:p>
        </p:txBody>
      </p:sp>
    </p:spTree>
    <p:extLst>
      <p:ext uri="{BB962C8B-B14F-4D97-AF65-F5344CB8AC3E}">
        <p14:creationId xmlns:p14="http://schemas.microsoft.com/office/powerpoint/2010/main" val="71709770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Questions for Thought</a:t>
            </a:r>
          </a:p>
        </p:txBody>
      </p:sp>
      <p:sp>
        <p:nvSpPr>
          <p:cNvPr id="4" name="Rectangle 3"/>
          <p:cNvSpPr/>
          <p:nvPr/>
        </p:nvSpPr>
        <p:spPr>
          <a:xfrm>
            <a:off x="526136" y="2070691"/>
            <a:ext cx="8091728" cy="9539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lIns="91308" tIns="45655" rIns="91308" bIns="45655">
            <a:spAutoFit/>
          </a:bodyPr>
          <a:lstStyle/>
          <a:p>
            <a:pPr lvl="0" algn="l">
              <a:defRPr sz="1800"/>
            </a:pP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What happens if there are more than two strategies?  Or more than two players?</a:t>
            </a:r>
          </a:p>
        </p:txBody>
      </p:sp>
    </p:spTree>
    <p:extLst>
      <p:ext uri="{BB962C8B-B14F-4D97-AF65-F5344CB8AC3E}">
        <p14:creationId xmlns:p14="http://schemas.microsoft.com/office/powerpoint/2010/main" val="255967634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Questions for Thought</a:t>
            </a:r>
          </a:p>
        </p:txBody>
      </p:sp>
      <p:sp>
        <p:nvSpPr>
          <p:cNvPr id="4" name="Rectangle 3"/>
          <p:cNvSpPr/>
          <p:nvPr/>
        </p:nvSpPr>
        <p:spPr>
          <a:xfrm>
            <a:off x="526136" y="2070691"/>
            <a:ext cx="8091728" cy="22466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lIns="91308" tIns="45655" rIns="91308" bIns="45655">
            <a:spAutoFit/>
          </a:bodyPr>
          <a:lstStyle/>
          <a:p>
            <a:pPr lvl="0" algn="l">
              <a:defRPr sz="1800"/>
            </a:pP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What happens if there are more than two strategies?  Or more than two players?</a:t>
            </a:r>
          </a:p>
          <a:p>
            <a:pPr lvl="0" algn="l">
              <a:defRPr sz="1800"/>
            </a:pPr>
            <a:endParaRPr lang="en-US" sz="2800" dirty="0">
              <a:latin typeface="Optima" panose="02000503060000020004" pitchFamily="2" charset="0"/>
              <a:ea typeface="Courier"/>
              <a:cs typeface="Arial"/>
              <a:sym typeface="Courier"/>
            </a:endParaRPr>
          </a:p>
          <a:p>
            <a:pPr lvl="0" algn="l">
              <a:defRPr sz="1800"/>
            </a:pPr>
            <a:endParaRPr lang="en-US" sz="2800" dirty="0">
              <a:latin typeface="Optima" panose="02000503060000020004" pitchFamily="2" charset="0"/>
              <a:ea typeface="Courier"/>
              <a:cs typeface="Arial"/>
              <a:sym typeface="Courier"/>
            </a:endParaRPr>
          </a:p>
          <a:p>
            <a:pPr lvl="0" algn="l">
              <a:defRPr sz="1800"/>
            </a:pP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What if players can play a mixture of </a:t>
            </a:r>
            <a:r>
              <a:rPr lang="en-US" sz="2800">
                <a:latin typeface="Optima" panose="02000503060000020004" pitchFamily="2" charset="0"/>
                <a:ea typeface="Courier"/>
                <a:cs typeface="Arial"/>
                <a:sym typeface="Courier"/>
              </a:rPr>
              <a:t>strategies?</a:t>
            </a:r>
            <a:endParaRPr lang="en-US" sz="2800" dirty="0">
              <a:latin typeface="Optima" panose="02000503060000020004" pitchFamily="2" charset="0"/>
              <a:ea typeface="Courier"/>
              <a:cs typeface="Arial"/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637459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Questions for Thought</a:t>
            </a:r>
          </a:p>
        </p:txBody>
      </p:sp>
      <p:sp>
        <p:nvSpPr>
          <p:cNvPr id="4" name="Rectangle 3"/>
          <p:cNvSpPr/>
          <p:nvPr/>
        </p:nvSpPr>
        <p:spPr>
          <a:xfrm>
            <a:off x="526136" y="2070691"/>
            <a:ext cx="8091728" cy="35345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lIns="91308" tIns="45655" rIns="91308" bIns="45655">
            <a:spAutoFit/>
          </a:bodyPr>
          <a:lstStyle/>
          <a:p>
            <a:pPr lvl="0" algn="l">
              <a:defRPr sz="1800"/>
            </a:pP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What happens if there are more than two strategies?  Or more than two players?</a:t>
            </a:r>
          </a:p>
          <a:p>
            <a:pPr lvl="0" algn="l">
              <a:defRPr sz="1800"/>
            </a:pPr>
            <a:endParaRPr lang="en-US" sz="2800" dirty="0">
              <a:latin typeface="Optima" panose="02000503060000020004" pitchFamily="2" charset="0"/>
              <a:ea typeface="Courier"/>
              <a:cs typeface="Arial"/>
              <a:sym typeface="Courier"/>
            </a:endParaRPr>
          </a:p>
          <a:p>
            <a:pPr lvl="0" algn="l">
              <a:defRPr sz="1800"/>
            </a:pPr>
            <a:endParaRPr lang="en-US" sz="2800" dirty="0">
              <a:latin typeface="Optima" panose="02000503060000020004" pitchFamily="2" charset="0"/>
              <a:ea typeface="Courier"/>
              <a:cs typeface="Arial"/>
              <a:sym typeface="Courier"/>
            </a:endParaRPr>
          </a:p>
          <a:p>
            <a:pPr lvl="0" algn="l">
              <a:defRPr sz="1800"/>
            </a:pP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What if players can play a mixture of strategies?</a:t>
            </a:r>
          </a:p>
          <a:p>
            <a:pPr lvl="0" algn="l">
              <a:defRPr sz="1800"/>
            </a:pPr>
            <a:endParaRPr lang="en-US" sz="2800" dirty="0">
              <a:latin typeface="Optima" panose="02000503060000020004" pitchFamily="2" charset="0"/>
              <a:ea typeface="Courier"/>
              <a:cs typeface="Arial"/>
              <a:sym typeface="Courier"/>
            </a:endParaRPr>
          </a:p>
          <a:p>
            <a:pPr lvl="0" algn="l">
              <a:defRPr sz="1800"/>
            </a:pPr>
            <a:endParaRPr lang="en-US" sz="2800" dirty="0">
              <a:latin typeface="Optima" panose="02000503060000020004" pitchFamily="2" charset="0"/>
              <a:ea typeface="Courier"/>
              <a:cs typeface="Arial"/>
              <a:sym typeface="Courier"/>
            </a:endParaRPr>
          </a:p>
          <a:p>
            <a:pPr lvl="0" algn="l">
              <a:defRPr sz="1800"/>
            </a:pP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What if the payoffs vary depending on the player?</a:t>
            </a:r>
            <a:endParaRPr lang="en-US" sz="2800" dirty="0">
              <a:solidFill>
                <a:srgbClr val="000000"/>
              </a:solidFill>
              <a:latin typeface="Optima" panose="02000503060000020004" pitchFamily="2" charset="0"/>
              <a:ea typeface="Courier"/>
              <a:cs typeface="Arial"/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5085878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Axelrod’s Tournament (1978)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387" y="2378249"/>
            <a:ext cx="2657843" cy="399457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179387" y="6021729"/>
            <a:ext cx="2878440" cy="338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98" dirty="0"/>
              <a:t>Courtesy: Robert Axelrod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04481"/>
              </p:ext>
            </p:extLst>
          </p:nvPr>
        </p:nvGraphicFramePr>
        <p:xfrm>
          <a:off x="461409" y="2820513"/>
          <a:ext cx="5227331" cy="35522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1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8067">
                <a:tc>
                  <a:txBody>
                    <a:bodyPr/>
                    <a:lstStyle/>
                    <a:p>
                      <a:endParaRPr lang="en-US" sz="20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000" dirty="0">
                          <a:latin typeface="Optima" panose="02000503060000020004" pitchFamily="2" charset="0"/>
                          <a:cs typeface="Arial"/>
                        </a:rPr>
                        <a:t>Partner’s</a:t>
                      </a:r>
                    </a:p>
                    <a:p>
                      <a:r>
                        <a:rPr lang="en-US" sz="2000" dirty="0">
                          <a:latin typeface="Optima" panose="02000503060000020004" pitchFamily="2" charset="0"/>
                          <a:cs typeface="Arial"/>
                        </a:rPr>
                        <a:t>decision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067">
                <a:tc>
                  <a:txBody>
                    <a:bodyPr/>
                    <a:lstStyle/>
                    <a:p>
                      <a:endParaRPr lang="en-US" sz="20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panose="02000503060000020004" pitchFamily="2" charset="0"/>
                          <a:cs typeface="Arial"/>
                        </a:rPr>
                        <a:t>Cooperate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panose="02000503060000020004" pitchFamily="2" charset="0"/>
                          <a:cs typeface="Arial"/>
                        </a:rPr>
                        <a:t>Defect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067">
                <a:tc rowSpan="2">
                  <a:txBody>
                    <a:bodyPr/>
                    <a:lstStyle/>
                    <a:p>
                      <a:r>
                        <a:rPr lang="en-US" sz="2000" dirty="0">
                          <a:latin typeface="Optima" panose="02000503060000020004" pitchFamily="2" charset="0"/>
                          <a:cs typeface="Arial"/>
                        </a:rPr>
                        <a:t>Your</a:t>
                      </a:r>
                      <a:r>
                        <a:rPr lang="en-US" sz="2000" baseline="0" dirty="0">
                          <a:latin typeface="Optima" panose="02000503060000020004" pitchFamily="2" charset="0"/>
                          <a:cs typeface="Arial"/>
                        </a:rPr>
                        <a:t> decision</a:t>
                      </a:r>
                      <a:endParaRPr lang="en-US" sz="20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panose="02000503060000020004" pitchFamily="2" charset="0"/>
                          <a:cs typeface="Arial"/>
                        </a:rPr>
                        <a:t>Cooperate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panose="02000503060000020004" pitchFamily="2" charset="0"/>
                          <a:cs typeface="Arial"/>
                        </a:rPr>
                        <a:t>5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panose="02000503060000020004" pitchFamily="2" charset="0"/>
                          <a:cs typeface="Arial"/>
                        </a:rPr>
                        <a:t>1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067">
                <a:tc vMerge="1">
                  <a:txBody>
                    <a:bodyPr/>
                    <a:lstStyle/>
                    <a:p>
                      <a:endParaRPr lang="en-US" sz="2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panose="02000503060000020004" pitchFamily="2" charset="0"/>
                          <a:cs typeface="Arial"/>
                        </a:rPr>
                        <a:t>Defect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D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panose="02000503060000020004" pitchFamily="2" charset="0"/>
                          <a:cs typeface="Arial"/>
                        </a:rPr>
                        <a:t>7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panose="02000503060000020004" pitchFamily="2" charset="0"/>
                          <a:cs typeface="Arial"/>
                        </a:rPr>
                        <a:t>3</a:t>
                      </a:r>
                    </a:p>
                  </a:txBody>
                  <a:tcPr marL="91313" marR="91313" marT="45657" marB="4565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9ACDD62-0774-7141-B4A4-B2F1E8E7EFBC}"/>
              </a:ext>
            </a:extLst>
          </p:cNvPr>
          <p:cNvSpPr/>
          <p:nvPr/>
        </p:nvSpPr>
        <p:spPr>
          <a:xfrm>
            <a:off x="6670033" y="6372825"/>
            <a:ext cx="16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Robert Axelrod</a:t>
            </a:r>
            <a:endParaRPr lang="en-US" dirty="0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3FC51E5-10D2-1C47-8645-037F5E35CB33}"/>
              </a:ext>
            </a:extLst>
          </p:cNvPr>
          <p:cNvSpPr/>
          <p:nvPr/>
        </p:nvSpPr>
        <p:spPr>
          <a:xfrm>
            <a:off x="2572156" y="1280359"/>
            <a:ext cx="3581400" cy="1322589"/>
          </a:xfrm>
          <a:prstGeom prst="wedgeRoundRectCallout">
            <a:avLst>
              <a:gd name="adj1" fmla="val 66146"/>
              <a:gd name="adj2" fmla="val 137496"/>
              <a:gd name="adj3" fmla="val 16667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 sz="1800"/>
            </a:pPr>
            <a:r>
              <a:rPr lang="en-US" sz="24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What if the Prisoner’s Dilemma is played </a:t>
            </a:r>
            <a:r>
              <a:rPr lang="en-US" sz="2400" i="1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multiple times</a:t>
            </a:r>
            <a:r>
              <a:rPr lang="en-US" sz="24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7798985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Axelrod’s Tournament (1978)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387" y="2378249"/>
            <a:ext cx="2657843" cy="399457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179387" y="6021729"/>
            <a:ext cx="2878440" cy="338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98" dirty="0"/>
              <a:t>Courtesy: Robert Axelrod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2820514"/>
            <a:ext cx="5478341" cy="35392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lIns="91308" tIns="45655" rIns="91308" bIns="45655">
            <a:spAutoFit/>
          </a:bodyPr>
          <a:lstStyle/>
          <a:p>
            <a:pPr lvl="0" algn="l">
              <a:defRPr sz="1800"/>
            </a:pPr>
            <a:r>
              <a:rPr lang="en-US" sz="2800" b="1" dirty="0">
                <a:solidFill>
                  <a:schemeClr val="tx2"/>
                </a:solidFill>
                <a:latin typeface="Optima" panose="02000503060000020004" pitchFamily="2" charset="0"/>
                <a:ea typeface="Courier"/>
                <a:cs typeface="Arial"/>
                <a:sym typeface="Courier"/>
              </a:rPr>
              <a:t>Exercise: </a:t>
            </a: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Design a strategy for Axelrod’s tournament.</a:t>
            </a:r>
          </a:p>
          <a:p>
            <a:pPr marL="456560" indent="-456560">
              <a:buFont typeface="Arial"/>
              <a:buChar char="•"/>
              <a:defRPr sz="1800"/>
            </a:pP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We are playing an (unknown) </a:t>
            </a:r>
            <a:r>
              <a:rPr lang="en-US" sz="2800" i="1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m </a:t>
            </a: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number of games.</a:t>
            </a:r>
          </a:p>
          <a:p>
            <a:pPr marL="456560" indent="-456560">
              <a:buFont typeface="Arial"/>
              <a:buChar char="•"/>
              <a:defRPr sz="1800"/>
            </a:pP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We don’t know our opponent’s strategy.</a:t>
            </a:r>
          </a:p>
          <a:p>
            <a:pPr marL="456560" indent="-456560">
              <a:buFont typeface="Arial"/>
              <a:buChar char="•"/>
              <a:defRPr sz="1800"/>
            </a:pP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We play a variety of opponents but use same strategy.</a:t>
            </a:r>
            <a:endParaRPr lang="en-US" sz="2800" dirty="0">
              <a:solidFill>
                <a:srgbClr val="000000"/>
              </a:solidFill>
              <a:latin typeface="Optima" panose="02000503060000020004" pitchFamily="2" charset="0"/>
              <a:ea typeface="Courier"/>
              <a:cs typeface="Arial"/>
              <a:sym typeface="Courier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A4AB104-B167-5945-9AB9-BEC8E728DFE8}"/>
              </a:ext>
            </a:extLst>
          </p:cNvPr>
          <p:cNvSpPr/>
          <p:nvPr/>
        </p:nvSpPr>
        <p:spPr>
          <a:xfrm>
            <a:off x="2572156" y="1280359"/>
            <a:ext cx="3581400" cy="1322589"/>
          </a:xfrm>
          <a:prstGeom prst="wedgeRoundRectCallout">
            <a:avLst>
              <a:gd name="adj1" fmla="val 66146"/>
              <a:gd name="adj2" fmla="val 137496"/>
              <a:gd name="adj3" fmla="val 16667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 sz="1800"/>
            </a:pPr>
            <a:r>
              <a:rPr lang="en-US" sz="24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What if the Prisoner’s Dilemma is played </a:t>
            </a:r>
            <a:r>
              <a:rPr lang="en-US" sz="2400" i="1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multiple times</a:t>
            </a:r>
            <a:r>
              <a:rPr lang="en-US" sz="24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564200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BA4D-8821-CD48-9DD0-5A7701D53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 to Play Tournament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72959-3256-D14E-8F11-F1252EB7C2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603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0: “Poor-Trusting Fool”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887112" y="3540922"/>
            <a:ext cx="7398401" cy="5230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lIns="91308" tIns="45655" rIns="91308" bIns="45655">
            <a:spAutoFit/>
          </a:bodyPr>
          <a:lstStyle/>
          <a:p>
            <a:pPr lvl="0" algn="l">
              <a:defRPr sz="1800"/>
            </a:pPr>
            <a:r>
              <a:rPr lang="en-US" sz="2800" b="1" dirty="0">
                <a:solidFill>
                  <a:schemeClr val="accent6"/>
                </a:solidFill>
                <a:latin typeface="Optima" panose="02000503060000020004" pitchFamily="2" charset="0"/>
                <a:ea typeface="Courier"/>
                <a:cs typeface="Arial"/>
                <a:sym typeface="Courier"/>
              </a:rPr>
              <a:t>STOP </a:t>
            </a: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What are its strengths and weaknesses?</a:t>
            </a:r>
            <a:endParaRPr lang="en-US" sz="2800" dirty="0">
              <a:solidFill>
                <a:srgbClr val="000000"/>
              </a:solidFill>
              <a:latin typeface="Optima" panose="02000503060000020004" pitchFamily="2" charset="0"/>
              <a:ea typeface="Courier"/>
              <a:cs typeface="Arial"/>
              <a:sym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7112" y="2418865"/>
            <a:ext cx="7398401" cy="8298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sz="2397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every integer</a:t>
            </a:r>
            <a:r>
              <a:rPr lang="en-US" sz="2397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397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/>
              </a:rPr>
              <a:t>between 1 and </a:t>
            </a:r>
            <a:r>
              <a:rPr lang="en-US" sz="2397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/>
              </a:rPr>
              <a:t>m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/>
              </a:rPr>
              <a:t> </a:t>
            </a:r>
            <a:endParaRPr lang="en-US" sz="2397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2397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cooperate!</a:t>
            </a:r>
            <a:endParaRPr lang="en-US" sz="2397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78701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1: “All-Defect”  </a:t>
            </a:r>
          </a:p>
        </p:txBody>
      </p:sp>
      <p:sp>
        <p:nvSpPr>
          <p:cNvPr id="5" name="Rectangle 4"/>
          <p:cNvSpPr/>
          <p:nvPr/>
        </p:nvSpPr>
        <p:spPr>
          <a:xfrm>
            <a:off x="887112" y="2418865"/>
            <a:ext cx="7398401" cy="8298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397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every integer</a:t>
            </a:r>
            <a:r>
              <a:rPr lang="en-US" sz="2397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397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/>
              </a:rPr>
              <a:t>between 1 and </a:t>
            </a:r>
            <a:r>
              <a:rPr lang="en-US" sz="2397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/>
              </a:rPr>
              <a:t>m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/>
              </a:rPr>
              <a:t> </a:t>
            </a:r>
            <a:endParaRPr lang="en-US" sz="2397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397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defect!</a:t>
            </a:r>
            <a:endParaRPr lang="en-US" sz="2397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45F12-B129-A649-963A-9F085687CD02}"/>
              </a:ext>
            </a:extLst>
          </p:cNvPr>
          <p:cNvSpPr/>
          <p:nvPr/>
        </p:nvSpPr>
        <p:spPr>
          <a:xfrm>
            <a:off x="887112" y="3540922"/>
            <a:ext cx="7398401" cy="5230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lIns="91308" tIns="45655" rIns="91308" bIns="45655">
            <a:spAutoFit/>
          </a:bodyPr>
          <a:lstStyle/>
          <a:p>
            <a:pPr lvl="0" algn="l">
              <a:defRPr sz="1800"/>
            </a:pPr>
            <a:r>
              <a:rPr lang="en-US" sz="2800" b="1" dirty="0">
                <a:solidFill>
                  <a:schemeClr val="accent6"/>
                </a:solidFill>
                <a:latin typeface="Optima" panose="02000503060000020004" pitchFamily="2" charset="0"/>
                <a:ea typeface="Courier"/>
                <a:cs typeface="Arial"/>
                <a:sym typeface="Courier"/>
              </a:rPr>
              <a:t>STOP </a:t>
            </a: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What are its strengths and weaknesses?</a:t>
            </a:r>
            <a:endParaRPr lang="en-US" sz="2800" dirty="0">
              <a:solidFill>
                <a:srgbClr val="000000"/>
              </a:solidFill>
              <a:latin typeface="Optima" panose="02000503060000020004" pitchFamily="2" charset="0"/>
              <a:ea typeface="Courier"/>
              <a:cs typeface="Arial"/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554773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350" y="-1"/>
            <a:ext cx="9131300" cy="6848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Cooperation is Everywhere. But Why?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44365" y="6357393"/>
            <a:ext cx="2080113" cy="3480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29" tIns="50729" rIns="50729" bIns="50729" numCol="1" spcCol="38100" rtlCol="0" anchor="ctr">
            <a:spAutoFit/>
          </a:bodyPr>
          <a:lstStyle/>
          <a:p>
            <a:pPr algn="ctr" defTabSz="583382" latinLnBrk="1" hangingPunct="0"/>
            <a:r>
              <a:rPr lang="en-US" sz="1598" dirty="0">
                <a:sym typeface="Helvetica Light"/>
              </a:rPr>
              <a:t>Courtesy: </a:t>
            </a:r>
            <a:r>
              <a:rPr lang="en-US" sz="1598" dirty="0" err="1">
                <a:sym typeface="Helvetica Light"/>
              </a:rPr>
              <a:t>milkwood.net</a:t>
            </a:r>
            <a:endParaRPr lang="en-US" sz="1598" dirty="0"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066306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349" y="312105"/>
            <a:ext cx="8631467" cy="750689"/>
          </a:xfrm>
        </p:spPr>
        <p:txBody>
          <a:bodyPr>
            <a:normAutofit/>
          </a:bodyPr>
          <a:lstStyle/>
          <a:p>
            <a:r>
              <a:rPr lang="en-US" dirty="0"/>
              <a:t>Idea 2: “Grudger”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917428" y="1817782"/>
            <a:ext cx="7523982" cy="3781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betrayed 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/>
              </a:rPr>
              <a:t> </a:t>
            </a:r>
            <a:r>
              <a:rPr lang="en-US" sz="2397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/>
              </a:rPr>
              <a:t>false</a:t>
            </a:r>
            <a:endParaRPr lang="en-US" sz="2397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397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every integer</a:t>
            </a:r>
            <a:r>
              <a:rPr lang="en-US" sz="2397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397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/>
              </a:rPr>
              <a:t>between 1 and </a:t>
            </a:r>
            <a:r>
              <a:rPr lang="en-US" sz="2397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/>
              </a:rPr>
              <a:t>m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/>
              </a:rPr>
              <a:t> </a:t>
            </a:r>
            <a:endParaRPr lang="en-US" sz="2397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397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if 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betrayed</a:t>
            </a:r>
          </a:p>
          <a:p>
            <a:pPr algn="l"/>
            <a:r>
              <a:rPr lang="en-US" sz="2397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defect!</a:t>
            </a:r>
          </a:p>
          <a:p>
            <a:pPr algn="l"/>
            <a:r>
              <a:rPr lang="en-US" sz="2397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else</a:t>
            </a:r>
          </a:p>
          <a:p>
            <a:pPr algn="l"/>
            <a:r>
              <a:rPr lang="en-US" sz="2397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if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opponent defected in game </a:t>
            </a:r>
            <a:r>
              <a:rPr lang="en-US" sz="2397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2397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- 1</a:t>
            </a:r>
          </a:p>
          <a:p>
            <a:pPr algn="l"/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betrayed = true</a:t>
            </a:r>
          </a:p>
          <a:p>
            <a:pPr algn="l"/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defect!</a:t>
            </a:r>
          </a:p>
          <a:p>
            <a:pPr algn="l"/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</a:t>
            </a:r>
            <a:r>
              <a:rPr lang="en-US" sz="2397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else </a:t>
            </a:r>
            <a:endParaRPr lang="en-US" sz="2397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cooperate!</a:t>
            </a:r>
            <a:endParaRPr lang="en-US" sz="2397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187634-4098-894E-96BD-20A3132859E5}"/>
              </a:ext>
            </a:extLst>
          </p:cNvPr>
          <p:cNvSpPr/>
          <p:nvPr/>
        </p:nvSpPr>
        <p:spPr>
          <a:xfrm>
            <a:off x="917428" y="6076889"/>
            <a:ext cx="7523982" cy="5230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lIns="91308" tIns="45655" rIns="91308" bIns="45655">
            <a:spAutoFit/>
          </a:bodyPr>
          <a:lstStyle/>
          <a:p>
            <a:pPr lvl="0" algn="l">
              <a:defRPr sz="1800"/>
            </a:pPr>
            <a:r>
              <a:rPr lang="en-US" sz="2800" b="1" dirty="0">
                <a:solidFill>
                  <a:schemeClr val="accent6"/>
                </a:solidFill>
                <a:latin typeface="Optima" panose="02000503060000020004" pitchFamily="2" charset="0"/>
                <a:ea typeface="Courier"/>
                <a:cs typeface="Arial"/>
                <a:sym typeface="Courier"/>
              </a:rPr>
              <a:t>STOP </a:t>
            </a: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What are its strengths and weaknesses?</a:t>
            </a:r>
            <a:endParaRPr lang="en-US" sz="2800" dirty="0">
              <a:solidFill>
                <a:srgbClr val="000000"/>
              </a:solidFill>
              <a:latin typeface="Optima" panose="02000503060000020004" pitchFamily="2" charset="0"/>
              <a:ea typeface="Courier"/>
              <a:cs typeface="Arial"/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6586987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Clear Winner: “Tit-for-Tat”</a:t>
            </a:r>
          </a:p>
        </p:txBody>
      </p:sp>
      <p:sp>
        <p:nvSpPr>
          <p:cNvPr id="3" name="Rectangle 2"/>
          <p:cNvSpPr/>
          <p:nvPr/>
        </p:nvSpPr>
        <p:spPr>
          <a:xfrm>
            <a:off x="887112" y="1595437"/>
            <a:ext cx="7773659" cy="1198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cooperate in game 1</a:t>
            </a:r>
          </a:p>
          <a:p>
            <a:pPr algn="l"/>
            <a:r>
              <a:rPr lang="en-US" sz="2397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every integer </a:t>
            </a:r>
            <a:r>
              <a:rPr lang="en-US" sz="2397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/>
              </a:rPr>
              <a:t>between 2 and </a:t>
            </a:r>
            <a:r>
              <a:rPr lang="en-US" sz="2397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/>
              </a:rPr>
              <a:t>m</a:t>
            </a:r>
          </a:p>
          <a:p>
            <a:pPr algn="l"/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/>
              </a:rPr>
              <a:t>	do whatever opponent did in game </a:t>
            </a:r>
            <a:r>
              <a:rPr lang="en-US" sz="2397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/>
              </a:rPr>
              <a:t>i</a:t>
            </a:r>
            <a:r>
              <a:rPr lang="en-US" sz="2397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/>
              </a:rPr>
              <a:t> </a:t>
            </a:r>
            <a:r>
              <a:rPr lang="en-US" sz="239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/>
              </a:rPr>
              <a:t>– 1</a:t>
            </a:r>
            <a:endParaRPr lang="en-US" sz="2397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492" y="3383897"/>
            <a:ext cx="2152108" cy="299338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6384725" y="6377285"/>
            <a:ext cx="2143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Optima" panose="02000503060000020004" pitchFamily="2" charset="0"/>
              </a:rPr>
              <a:t>Anatol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 err="1">
                <a:latin typeface="Optima" panose="02000503060000020004" pitchFamily="2" charset="0"/>
              </a:rPr>
              <a:t>Rapoport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7113" y="5392880"/>
            <a:ext cx="4980288" cy="9539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lIns="91308" tIns="45655" rIns="91308" bIns="45655">
            <a:spAutoFit/>
          </a:bodyPr>
          <a:lstStyle/>
          <a:p>
            <a:pPr lvl="0" algn="l">
              <a:defRPr sz="1800"/>
            </a:pPr>
            <a:r>
              <a:rPr lang="en-US" sz="2800" b="1" dirty="0">
                <a:solidFill>
                  <a:schemeClr val="accent6"/>
                </a:solidFill>
                <a:latin typeface="Optima" panose="02000503060000020004" pitchFamily="2" charset="0"/>
                <a:ea typeface="Courier"/>
                <a:cs typeface="Arial"/>
                <a:sym typeface="Courier"/>
              </a:rPr>
              <a:t>STOP </a:t>
            </a: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What properties of this strategy make it so good?</a:t>
            </a:r>
            <a:endParaRPr lang="en-US" sz="2800" dirty="0">
              <a:solidFill>
                <a:srgbClr val="000000"/>
              </a:solidFill>
              <a:latin typeface="Optima" panose="02000503060000020004" pitchFamily="2" charset="0"/>
              <a:ea typeface="Courier"/>
              <a:cs typeface="Arial"/>
              <a:sym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7111" y="3348037"/>
            <a:ext cx="4980289" cy="13849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This was the winning strategy (and the simplest!) among 15 submissions. </a:t>
            </a:r>
            <a:endParaRPr lang="en-US" sz="2800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7863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Live By ...</a:t>
            </a:r>
          </a:p>
        </p:txBody>
      </p:sp>
      <p:sp>
        <p:nvSpPr>
          <p:cNvPr id="3" name="Rectangle 2"/>
          <p:cNvSpPr/>
          <p:nvPr/>
        </p:nvSpPr>
        <p:spPr>
          <a:xfrm>
            <a:off x="635683" y="1804648"/>
            <a:ext cx="7793707" cy="44012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latin typeface="Optima" panose="02000503060000020004" pitchFamily="2" charset="0"/>
                <a:cs typeface="Arial"/>
              </a:rPr>
              <a:t>More tournaments have shown that the highest-scoring strategies tend to have four qualities:</a:t>
            </a:r>
          </a:p>
          <a:p>
            <a:pPr algn="l"/>
            <a:endParaRPr lang="en-US" sz="2800" dirty="0">
              <a:latin typeface="Optima" panose="02000503060000020004" pitchFamily="2" charset="0"/>
              <a:cs typeface="Arial"/>
            </a:endParaRPr>
          </a:p>
          <a:p>
            <a:pPr marL="342420" indent="-342420">
              <a:buFont typeface="Arial"/>
              <a:buChar char="•"/>
            </a:pPr>
            <a:r>
              <a:rPr lang="en-US" sz="2800" b="1" dirty="0">
                <a:latin typeface="Optima" panose="02000503060000020004" pitchFamily="2" charset="0"/>
                <a:cs typeface="Arial"/>
              </a:rPr>
              <a:t>Niceness: </a:t>
            </a:r>
            <a:r>
              <a:rPr lang="en-US" sz="2800" dirty="0">
                <a:latin typeface="Optima" panose="02000503060000020004" pitchFamily="2" charset="0"/>
                <a:cs typeface="Arial"/>
              </a:rPr>
              <a:t>Never be the first to defect.</a:t>
            </a:r>
          </a:p>
          <a:p>
            <a:pPr marL="342420" indent="-342420">
              <a:buFont typeface="Arial"/>
              <a:buChar char="•"/>
            </a:pPr>
            <a:r>
              <a:rPr lang="en-US" sz="2800" b="1" dirty="0" err="1">
                <a:latin typeface="Optima" panose="02000503060000020004" pitchFamily="2" charset="0"/>
                <a:cs typeface="Arial"/>
              </a:rPr>
              <a:t>Provocability</a:t>
            </a:r>
            <a:r>
              <a:rPr lang="en-US" sz="2800" b="1" dirty="0">
                <a:latin typeface="Optima" panose="02000503060000020004" pitchFamily="2" charset="0"/>
                <a:cs typeface="Arial"/>
              </a:rPr>
              <a:t>: </a:t>
            </a:r>
            <a:r>
              <a:rPr lang="en-US" sz="2800" dirty="0">
                <a:latin typeface="Optima" panose="02000503060000020004" pitchFamily="2" charset="0"/>
                <a:cs typeface="Arial"/>
              </a:rPr>
              <a:t>Get mad quickly at defectors and retaliate.</a:t>
            </a:r>
          </a:p>
          <a:p>
            <a:pPr marL="342420" indent="-342420">
              <a:buFont typeface="Arial"/>
              <a:buChar char="•"/>
            </a:pPr>
            <a:r>
              <a:rPr lang="en-US" sz="2800" b="1" dirty="0">
                <a:latin typeface="Optima" panose="02000503060000020004" pitchFamily="2" charset="0"/>
                <a:cs typeface="Arial"/>
              </a:rPr>
              <a:t>Forgiveness: </a:t>
            </a:r>
            <a:r>
              <a:rPr lang="en-US" sz="2800" dirty="0">
                <a:latin typeface="Optima" panose="02000503060000020004" pitchFamily="2" charset="0"/>
                <a:cs typeface="Arial"/>
              </a:rPr>
              <a:t>Do not hold a grudge once you have vented your anger.</a:t>
            </a:r>
          </a:p>
          <a:p>
            <a:pPr marL="342420" indent="-342420">
              <a:buFont typeface="Arial"/>
              <a:buChar char="•"/>
            </a:pPr>
            <a:r>
              <a:rPr lang="en-US" sz="2800" b="1" dirty="0">
                <a:latin typeface="Optima" panose="02000503060000020004" pitchFamily="2" charset="0"/>
                <a:cs typeface="Arial"/>
              </a:rPr>
              <a:t>Clarity: </a:t>
            </a:r>
            <a:r>
              <a:rPr lang="en-US" sz="2800" dirty="0">
                <a:latin typeface="Optima" panose="02000503060000020004" pitchFamily="2" charset="0"/>
                <a:cs typeface="Arial"/>
              </a:rPr>
              <a:t>Act in ways that are straightforward for others to understand.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6371184"/>
            <a:ext cx="7834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Optima" panose="02000503060000020004" pitchFamily="2" charset="0"/>
              </a:rPr>
              <a:t>http://www2.econ.iastate.edu/classes/econ308/</a:t>
            </a:r>
            <a:r>
              <a:rPr lang="en-US" sz="1600" dirty="0" err="1">
                <a:latin typeface="Optima" panose="02000503060000020004" pitchFamily="2" charset="0"/>
              </a:rPr>
              <a:t>tesfatsion</a:t>
            </a:r>
            <a:r>
              <a:rPr lang="en-US" sz="1600" dirty="0">
                <a:latin typeface="Optima" panose="02000503060000020004" pitchFamily="2" charset="0"/>
              </a:rPr>
              <a:t>/</a:t>
            </a:r>
            <a:r>
              <a:rPr lang="en-US" sz="1600" dirty="0" err="1">
                <a:latin typeface="Optima" panose="02000503060000020004" pitchFamily="2" charset="0"/>
              </a:rPr>
              <a:t>axeltmts.pdf</a:t>
            </a:r>
            <a:endParaRPr lang="en-US" sz="1600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082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s-IS" dirty="0"/>
              <a:t>… </a:t>
            </a:r>
            <a:r>
              <a:rPr lang="en-US" dirty="0"/>
              <a:t>But Why?!</a:t>
            </a:r>
          </a:p>
        </p:txBody>
      </p:sp>
      <p:sp>
        <p:nvSpPr>
          <p:cNvPr id="3" name="Rectangle 2"/>
          <p:cNvSpPr/>
          <p:nvPr/>
        </p:nvSpPr>
        <p:spPr>
          <a:xfrm>
            <a:off x="471299" y="1443037"/>
            <a:ext cx="8201404" cy="5262848"/>
          </a:xfrm>
          <a:prstGeom prst="rect">
            <a:avLst/>
          </a:prstGeom>
        </p:spPr>
        <p:txBody>
          <a:bodyPr wrap="square" lIns="91308" tIns="45655" rIns="91308" bIns="45655">
            <a:spAutoFit/>
          </a:bodyPr>
          <a:lstStyle/>
          <a:p>
            <a:pPr lvl="0" algn="l">
              <a:defRPr sz="1800"/>
            </a:pP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Imagine a population of cooperating individuals.</a:t>
            </a:r>
            <a:endParaRPr lang="en-US" sz="2800" b="1" dirty="0">
              <a:latin typeface="Optima" panose="02000503060000020004" pitchFamily="2" charset="0"/>
              <a:ea typeface="Courier"/>
              <a:cs typeface="Arial"/>
              <a:sym typeface="Courier"/>
            </a:endParaRPr>
          </a:p>
          <a:p>
            <a:pPr lvl="0" algn="l">
              <a:defRPr sz="1800"/>
            </a:pPr>
            <a:endParaRPr lang="en-US" sz="2800" b="1" dirty="0">
              <a:latin typeface="Optima" panose="02000503060000020004" pitchFamily="2" charset="0"/>
              <a:ea typeface="Courier"/>
              <a:cs typeface="Arial"/>
              <a:sym typeface="Courier"/>
            </a:endParaRPr>
          </a:p>
          <a:p>
            <a:pPr lvl="0" algn="l">
              <a:defRPr sz="1800"/>
            </a:pPr>
            <a:endParaRPr lang="en-US" sz="2800" b="1" dirty="0">
              <a:latin typeface="Optima" panose="02000503060000020004" pitchFamily="2" charset="0"/>
              <a:ea typeface="Courier"/>
              <a:cs typeface="Arial"/>
              <a:sym typeface="Courier"/>
            </a:endParaRPr>
          </a:p>
          <a:p>
            <a:pPr lvl="0" algn="l">
              <a:defRPr sz="1800"/>
            </a:pP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A non-cooperator joins them and gets the benefits of cooperating without having to do any work!</a:t>
            </a:r>
          </a:p>
          <a:p>
            <a:pPr lvl="0" algn="l">
              <a:defRPr sz="1800"/>
            </a:pPr>
            <a:endParaRPr lang="en-US" sz="2800" dirty="0">
              <a:latin typeface="Optima" panose="02000503060000020004" pitchFamily="2" charset="0"/>
              <a:ea typeface="Courier"/>
              <a:cs typeface="Arial"/>
              <a:sym typeface="Courier"/>
            </a:endParaRPr>
          </a:p>
          <a:p>
            <a:pPr lvl="0" algn="l">
              <a:defRPr sz="1800"/>
            </a:pPr>
            <a:endParaRPr lang="en-US" sz="2800" dirty="0">
              <a:latin typeface="Optima" panose="02000503060000020004" pitchFamily="2" charset="0"/>
              <a:ea typeface="Courier"/>
              <a:cs typeface="Arial"/>
              <a:sym typeface="Courier"/>
            </a:endParaRPr>
          </a:p>
          <a:p>
            <a:pPr lvl="0" algn="l">
              <a:defRPr sz="1800"/>
            </a:pP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The non-cooperator and its descendants are more fit for survival, and non-cooperation is rampant.</a:t>
            </a:r>
          </a:p>
          <a:p>
            <a:pPr lvl="0" algn="l">
              <a:defRPr sz="1800"/>
            </a:pPr>
            <a:endParaRPr lang="en-US" sz="2800" dirty="0">
              <a:latin typeface="Optima" panose="02000503060000020004" pitchFamily="2" charset="0"/>
              <a:ea typeface="Courier"/>
              <a:cs typeface="Arial"/>
              <a:sym typeface="Courier"/>
            </a:endParaRPr>
          </a:p>
          <a:p>
            <a:pPr lvl="0" algn="l">
              <a:defRPr sz="1800"/>
            </a:pPr>
            <a:endParaRPr lang="en-US" sz="2800" dirty="0">
              <a:latin typeface="Optima" panose="02000503060000020004" pitchFamily="2" charset="0"/>
              <a:ea typeface="Courier"/>
              <a:cs typeface="Arial"/>
              <a:sym typeface="Courier"/>
            </a:endParaRPr>
          </a:p>
          <a:p>
            <a:pPr lvl="0" algn="l">
              <a:defRPr sz="1800"/>
            </a:pP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So how can we account for cooperation?</a:t>
            </a:r>
            <a:endParaRPr lang="en-US" sz="2800" dirty="0">
              <a:solidFill>
                <a:srgbClr val="000000"/>
              </a:solidFill>
              <a:latin typeface="Optima" panose="02000503060000020004" pitchFamily="2" charset="0"/>
              <a:ea typeface="Courier"/>
              <a:cs typeface="Arial"/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3251576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“Prisoner’s Dilemma”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189268"/>
              </p:ext>
            </p:extLst>
          </p:nvPr>
        </p:nvGraphicFramePr>
        <p:xfrm>
          <a:off x="1457770" y="1395060"/>
          <a:ext cx="6035057" cy="45417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1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9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35439">
                <a:tc>
                  <a:txBody>
                    <a:bodyPr/>
                    <a:lstStyle/>
                    <a:p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Partner’s</a:t>
                      </a:r>
                    </a:p>
                    <a:p>
                      <a:pPr algn="ctr"/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decision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439">
                <a:tc>
                  <a:txBody>
                    <a:bodyPr/>
                    <a:lstStyle/>
                    <a:p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Cooperate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Defect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5439">
                <a:tc rowSpan="2"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Your</a:t>
                      </a:r>
                      <a:r>
                        <a:rPr lang="en-US" sz="2400" baseline="0" dirty="0">
                          <a:latin typeface="Optima" panose="02000503060000020004" pitchFamily="2" charset="0"/>
                          <a:cs typeface="Arial"/>
                        </a:rPr>
                        <a:t> decision</a:t>
                      </a:r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Cooperate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1 year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10</a:t>
                      </a:r>
                      <a:r>
                        <a:rPr lang="en-US" sz="2400" baseline="0" dirty="0">
                          <a:latin typeface="Optima" panose="02000503060000020004" pitchFamily="2" charset="0"/>
                          <a:cs typeface="Arial"/>
                        </a:rPr>
                        <a:t> years</a:t>
                      </a:r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5439">
                <a:tc vMerge="1">
                  <a:txBody>
                    <a:bodyPr/>
                    <a:lstStyle/>
                    <a:p>
                      <a:endParaRPr lang="en-US" sz="2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Defect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D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0 years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7 years</a:t>
                      </a:r>
                    </a:p>
                  </a:txBody>
                  <a:tcPr marL="91313" marR="91313" marT="45657" marB="4565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F6F3ECD-6D69-1945-BDA2-2039F1E46489}"/>
              </a:ext>
            </a:extLst>
          </p:cNvPr>
          <p:cNvSpPr/>
          <p:nvPr/>
        </p:nvSpPr>
        <p:spPr>
          <a:xfrm>
            <a:off x="304800" y="1519237"/>
            <a:ext cx="3702416" cy="19388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91308" tIns="45655" rIns="91308" bIns="45655">
            <a:spAutoFit/>
          </a:bodyPr>
          <a:lstStyle/>
          <a:p>
            <a:pPr lvl="0">
              <a:defRPr sz="1800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  <a:ea typeface="Courier"/>
                <a:cs typeface="Arial"/>
                <a:sym typeface="Courier"/>
              </a:rPr>
              <a:t>Prisoner’s Dilemma: </a:t>
            </a:r>
            <a:r>
              <a:rPr lang="en-US" sz="24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You and accomplice are locked in different rooms. You get different sentences based on what you do ... </a:t>
            </a:r>
            <a:endParaRPr lang="en-US" sz="2400" dirty="0">
              <a:solidFill>
                <a:srgbClr val="000000"/>
              </a:solidFill>
              <a:latin typeface="Optima" panose="02000503060000020004" pitchFamily="2" charset="0"/>
              <a:ea typeface="Courier"/>
              <a:cs typeface="Arial"/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5501533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“Prisoner’s Dilemma”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832226"/>
              </p:ext>
            </p:extLst>
          </p:nvPr>
        </p:nvGraphicFramePr>
        <p:xfrm>
          <a:off x="1457770" y="1395060"/>
          <a:ext cx="6035057" cy="45417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1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9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35439">
                <a:tc>
                  <a:txBody>
                    <a:bodyPr/>
                    <a:lstStyle/>
                    <a:p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Partner’s</a:t>
                      </a:r>
                    </a:p>
                    <a:p>
                      <a:pPr algn="ctr"/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decision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439">
                <a:tc>
                  <a:txBody>
                    <a:bodyPr/>
                    <a:lstStyle/>
                    <a:p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Cooperate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Defect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5439">
                <a:tc rowSpan="2"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Your</a:t>
                      </a:r>
                      <a:r>
                        <a:rPr lang="en-US" sz="2400" baseline="0" dirty="0">
                          <a:latin typeface="Optima" panose="02000503060000020004" pitchFamily="2" charset="0"/>
                          <a:cs typeface="Arial"/>
                        </a:rPr>
                        <a:t> decision</a:t>
                      </a:r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Cooperate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1 year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10</a:t>
                      </a:r>
                      <a:r>
                        <a:rPr lang="en-US" sz="2400" baseline="0" dirty="0">
                          <a:latin typeface="Optima" panose="02000503060000020004" pitchFamily="2" charset="0"/>
                          <a:cs typeface="Arial"/>
                        </a:rPr>
                        <a:t> years</a:t>
                      </a:r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5439">
                <a:tc vMerge="1">
                  <a:txBody>
                    <a:bodyPr/>
                    <a:lstStyle/>
                    <a:p>
                      <a:endParaRPr lang="en-US" sz="2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Defect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D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0 years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7 years</a:t>
                      </a:r>
                    </a:p>
                  </a:txBody>
                  <a:tcPr marL="91313" marR="91313" marT="45657" marB="4565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48571" y="6210865"/>
            <a:ext cx="8278228" cy="5230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lIns="91308" tIns="45655" rIns="91308" bIns="45655">
            <a:spAutoFit/>
          </a:bodyPr>
          <a:lstStyle/>
          <a:p>
            <a:pPr lvl="0">
              <a:defRPr sz="1800"/>
            </a:pPr>
            <a:r>
              <a:rPr lang="en-US" sz="2800" b="1" dirty="0">
                <a:solidFill>
                  <a:schemeClr val="accent6"/>
                </a:solidFill>
                <a:latin typeface="Optima" panose="02000503060000020004" pitchFamily="2" charset="0"/>
                <a:ea typeface="Courier"/>
                <a:cs typeface="Arial"/>
                <a:sym typeface="Courier"/>
              </a:rPr>
              <a:t>STOP </a:t>
            </a: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What incentive do you have to cooperate?</a:t>
            </a:r>
            <a:endParaRPr lang="en-US" sz="2800" dirty="0">
              <a:solidFill>
                <a:srgbClr val="000000"/>
              </a:solidFill>
              <a:latin typeface="Optima" panose="02000503060000020004" pitchFamily="2" charset="0"/>
              <a:ea typeface="Courier"/>
              <a:cs typeface="Arial"/>
              <a:sym typeface="Couri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6F3ECD-6D69-1945-BDA2-2039F1E46489}"/>
              </a:ext>
            </a:extLst>
          </p:cNvPr>
          <p:cNvSpPr/>
          <p:nvPr/>
        </p:nvSpPr>
        <p:spPr>
          <a:xfrm>
            <a:off x="304800" y="1519237"/>
            <a:ext cx="3702416" cy="19388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91308" tIns="45655" rIns="91308" bIns="45655">
            <a:spAutoFit/>
          </a:bodyPr>
          <a:lstStyle/>
          <a:p>
            <a:pPr lvl="0">
              <a:defRPr sz="1800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  <a:ea typeface="Courier"/>
                <a:cs typeface="Arial"/>
                <a:sym typeface="Courier"/>
              </a:rPr>
              <a:t>Prisoner’s Dilemma: </a:t>
            </a:r>
            <a:r>
              <a:rPr lang="en-US" sz="24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You and accomplice are locked in different rooms. You get different sentences based on what you do ... </a:t>
            </a:r>
            <a:endParaRPr lang="en-US" sz="2400" dirty="0">
              <a:solidFill>
                <a:srgbClr val="000000"/>
              </a:solidFill>
              <a:latin typeface="Optima" panose="02000503060000020004" pitchFamily="2" charset="0"/>
              <a:ea typeface="Courier"/>
              <a:cs typeface="Arial"/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0247747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7719" y="-1"/>
            <a:ext cx="10979017" cy="6848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“Chicken”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448571" y="6210865"/>
            <a:ext cx="8278228" cy="5230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lIns="91308" tIns="45655" rIns="91308" bIns="45655">
            <a:spAutoFit/>
          </a:bodyPr>
          <a:lstStyle/>
          <a:p>
            <a:pPr lvl="0">
              <a:defRPr sz="1800"/>
            </a:pPr>
            <a:r>
              <a:rPr lang="en-US" sz="2800" b="1" dirty="0">
                <a:solidFill>
                  <a:schemeClr val="tx2"/>
                </a:solidFill>
                <a:latin typeface="Optima" panose="02000503060000020004" pitchFamily="2" charset="0"/>
                <a:ea typeface="Courier"/>
                <a:cs typeface="Arial"/>
                <a:sym typeface="Courier"/>
              </a:rPr>
              <a:t>Exercise: </a:t>
            </a: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What might the “payoff matrix” be?</a:t>
            </a:r>
            <a:endParaRPr lang="en-US" sz="2800" dirty="0">
              <a:solidFill>
                <a:srgbClr val="000000"/>
              </a:solidFill>
              <a:latin typeface="Optima" panose="02000503060000020004" pitchFamily="2" charset="0"/>
              <a:ea typeface="Courier"/>
              <a:cs typeface="Arial"/>
              <a:sym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55309" y="5074833"/>
            <a:ext cx="4565650" cy="3380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98" dirty="0"/>
              <a:t>Courtesy: </a:t>
            </a:r>
            <a:r>
              <a:rPr lang="en-US" sz="1598" dirty="0" err="1"/>
              <a:t>theatlanticwire.com</a:t>
            </a:r>
            <a:endParaRPr lang="en-US" sz="1598" dirty="0"/>
          </a:p>
        </p:txBody>
      </p:sp>
    </p:spTree>
    <p:extLst>
      <p:ext uri="{BB962C8B-B14F-4D97-AF65-F5344CB8AC3E}">
        <p14:creationId xmlns:p14="http://schemas.microsoft.com/office/powerpoint/2010/main" val="354905680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“Chicken”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92398"/>
              </p:ext>
            </p:extLst>
          </p:nvPr>
        </p:nvGraphicFramePr>
        <p:xfrm>
          <a:off x="1554472" y="1531349"/>
          <a:ext cx="6035057" cy="45417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8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8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8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9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35439">
                <a:tc>
                  <a:txBody>
                    <a:bodyPr/>
                    <a:lstStyle/>
                    <a:p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Opponent’s</a:t>
                      </a:r>
                    </a:p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decision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439">
                <a:tc>
                  <a:txBody>
                    <a:bodyPr/>
                    <a:lstStyle/>
                    <a:p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Swerve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Straight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5439">
                <a:tc rowSpan="2"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Your</a:t>
                      </a:r>
                      <a:r>
                        <a:rPr lang="en-US" sz="2400" baseline="0" dirty="0">
                          <a:latin typeface="Optima" panose="02000503060000020004" pitchFamily="2" charset="0"/>
                          <a:cs typeface="Arial"/>
                        </a:rPr>
                        <a:t> decision</a:t>
                      </a:r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Swerve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0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-1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5439">
                <a:tc vMerge="1">
                  <a:txBody>
                    <a:bodyPr/>
                    <a:lstStyle/>
                    <a:p>
                      <a:endParaRPr lang="en-US" sz="2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Straight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D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+1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-8924894</a:t>
                      </a:r>
                    </a:p>
                  </a:txBody>
                  <a:tcPr marL="91313" marR="91313" marT="45657" marB="4565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51647" y="6164319"/>
            <a:ext cx="8440705" cy="5230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lIns="91308" tIns="45655" rIns="91308" bIns="45655">
            <a:spAutoFit/>
          </a:bodyPr>
          <a:lstStyle/>
          <a:p>
            <a:pPr lvl="0">
              <a:defRPr sz="1800"/>
            </a:pPr>
            <a:r>
              <a:rPr lang="en-US" sz="2800" b="1" dirty="0">
                <a:solidFill>
                  <a:schemeClr val="accent6"/>
                </a:solidFill>
                <a:latin typeface="Optima" panose="02000503060000020004" pitchFamily="2" charset="0"/>
                <a:ea typeface="Courier"/>
                <a:cs typeface="Arial"/>
                <a:sym typeface="Courier"/>
              </a:rPr>
              <a:t>STOP </a:t>
            </a: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How does this differ from Prisoner’s Dilemma?</a:t>
            </a:r>
            <a:endParaRPr lang="en-US" sz="2800" dirty="0">
              <a:solidFill>
                <a:srgbClr val="000000"/>
              </a:solidFill>
              <a:latin typeface="Optima" panose="02000503060000020004" pitchFamily="2" charset="0"/>
              <a:ea typeface="Courier"/>
              <a:cs typeface="Arial"/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1100218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36" t="3262" r="2388" b="4206"/>
          <a:stretch/>
        </p:blipFill>
        <p:spPr>
          <a:xfrm>
            <a:off x="-785429" y="-1"/>
            <a:ext cx="10851775" cy="6993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“Hawk-Dove”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448571" y="6210865"/>
            <a:ext cx="8278228" cy="5230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lIns="91308" tIns="45655" rIns="91308" bIns="45655">
            <a:spAutoFit/>
          </a:bodyPr>
          <a:lstStyle/>
          <a:p>
            <a:pPr lvl="0">
              <a:defRPr sz="1800"/>
            </a:pPr>
            <a:r>
              <a:rPr lang="en-US" sz="2800" b="1" dirty="0">
                <a:solidFill>
                  <a:schemeClr val="tx2"/>
                </a:solidFill>
                <a:latin typeface="Optima" panose="02000503060000020004" pitchFamily="2" charset="0"/>
                <a:ea typeface="Courier"/>
                <a:cs typeface="Arial"/>
                <a:sym typeface="Courier"/>
              </a:rPr>
              <a:t>Exercise: </a:t>
            </a: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What might the “payoff matrix” be?</a:t>
            </a:r>
            <a:endParaRPr lang="en-US" sz="2800" dirty="0">
              <a:solidFill>
                <a:srgbClr val="000000"/>
              </a:solidFill>
              <a:latin typeface="Optima" panose="02000503060000020004" pitchFamily="2" charset="0"/>
              <a:ea typeface="Courier"/>
              <a:cs typeface="Arial"/>
              <a:sym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55309" y="5074833"/>
            <a:ext cx="4565650" cy="3380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98" dirty="0"/>
              <a:t>Courtesy: John de Bond</a:t>
            </a:r>
          </a:p>
        </p:txBody>
      </p:sp>
    </p:spTree>
    <p:extLst>
      <p:ext uri="{BB962C8B-B14F-4D97-AF65-F5344CB8AC3E}">
        <p14:creationId xmlns:p14="http://schemas.microsoft.com/office/powerpoint/2010/main" val="364994776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“Hawk-Dove”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050924"/>
              </p:ext>
            </p:extLst>
          </p:nvPr>
        </p:nvGraphicFramePr>
        <p:xfrm>
          <a:off x="1554472" y="1531349"/>
          <a:ext cx="6035057" cy="45417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8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8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8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9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35439">
                <a:tc>
                  <a:txBody>
                    <a:bodyPr/>
                    <a:lstStyle/>
                    <a:p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Opponent’s</a:t>
                      </a:r>
                    </a:p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decision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439">
                <a:tc>
                  <a:txBody>
                    <a:bodyPr/>
                    <a:lstStyle/>
                    <a:p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Back down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Fight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5439">
                <a:tc rowSpan="2"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Your</a:t>
                      </a:r>
                      <a:r>
                        <a:rPr lang="en-US" sz="2400" baseline="0" dirty="0">
                          <a:latin typeface="Optima" panose="02000503060000020004" pitchFamily="2" charset="0"/>
                          <a:cs typeface="Arial"/>
                        </a:rPr>
                        <a:t> decision</a:t>
                      </a:r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Back</a:t>
                      </a:r>
                      <a:r>
                        <a:rPr lang="en-US" sz="2400" baseline="0" dirty="0">
                          <a:latin typeface="Optima" panose="02000503060000020004" pitchFamily="2" charset="0"/>
                          <a:cs typeface="Arial"/>
                        </a:rPr>
                        <a:t> down</a:t>
                      </a:r>
                      <a:endParaRPr lang="en-US" sz="2400" dirty="0">
                        <a:latin typeface="Optima" panose="02000503060000020004" pitchFamily="2" charset="0"/>
                        <a:cs typeface="Arial"/>
                      </a:endParaRP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V/2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0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5439">
                <a:tc vMerge="1">
                  <a:txBody>
                    <a:bodyPr/>
                    <a:lstStyle/>
                    <a:p>
                      <a:endParaRPr lang="en-US" sz="2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Fight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D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V</a:t>
                      </a:r>
                    </a:p>
                  </a:txBody>
                  <a:tcPr marL="91313" marR="91313" marT="45657" marB="45657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V/2 </a:t>
                      </a:r>
                      <a:r>
                        <a:rPr lang="mr-IN" sz="2400" dirty="0">
                          <a:latin typeface="Optima" panose="02000503060000020004" pitchFamily="2" charset="0"/>
                          <a:cs typeface="Arial"/>
                        </a:rPr>
                        <a:t>–</a:t>
                      </a:r>
                      <a:r>
                        <a:rPr lang="en-US" sz="2400" dirty="0">
                          <a:latin typeface="Optima" panose="02000503060000020004" pitchFamily="2" charset="0"/>
                          <a:cs typeface="Arial"/>
                        </a:rPr>
                        <a:t> C</a:t>
                      </a:r>
                    </a:p>
                  </a:txBody>
                  <a:tcPr marL="91313" marR="91313" marT="45657" marB="4565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19810" y="6181819"/>
            <a:ext cx="8304380" cy="5230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lIns="91308" tIns="45655" rIns="91308" bIns="45655">
            <a:spAutoFit/>
          </a:bodyPr>
          <a:lstStyle/>
          <a:p>
            <a:pPr lvl="0">
              <a:defRPr sz="1800"/>
            </a:pPr>
            <a:r>
              <a:rPr lang="en-US" sz="2800" b="1" dirty="0">
                <a:solidFill>
                  <a:srgbClr val="C82506"/>
                </a:solidFill>
                <a:latin typeface="Optima" panose="02000503060000020004" pitchFamily="2" charset="0"/>
                <a:ea typeface="Courier"/>
                <a:cs typeface="Arial"/>
                <a:sym typeface="Courier"/>
              </a:rPr>
              <a:t>STOP </a:t>
            </a:r>
            <a:r>
              <a:rPr lang="en-US" sz="2800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How does Hawk-Dove compare to Chicken?</a:t>
            </a:r>
            <a:endParaRPr lang="en-US" sz="2800" dirty="0">
              <a:solidFill>
                <a:srgbClr val="000000"/>
              </a:solidFill>
              <a:latin typeface="Optima" panose="02000503060000020004" pitchFamily="2" charset="0"/>
              <a:ea typeface="Courier"/>
              <a:cs typeface="Arial"/>
              <a:sym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5147" y="2163152"/>
            <a:ext cx="2881718" cy="891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596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V = mating benefit</a:t>
            </a:r>
          </a:p>
          <a:p>
            <a:pPr algn="l"/>
            <a:r>
              <a:rPr lang="en-US" sz="2596" dirty="0">
                <a:latin typeface="Optima" panose="02000503060000020004" pitchFamily="2" charset="0"/>
                <a:ea typeface="Courier"/>
                <a:cs typeface="Arial"/>
                <a:sym typeface="Courier"/>
              </a:rPr>
              <a:t>C = injury cost</a:t>
            </a:r>
            <a:endParaRPr lang="en-US" sz="2596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76150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PfS">
      <a:dk1>
        <a:srgbClr val="000000"/>
      </a:dk1>
      <a:lt1>
        <a:srgbClr val="FFFFFF"/>
      </a:lt1>
      <a:dk2>
        <a:srgbClr val="7030A0"/>
      </a:dk2>
      <a:lt2>
        <a:srgbClr val="935100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53935</TotalTime>
  <Words>759</Words>
  <Application>Microsoft Macintosh PowerPoint</Application>
  <PresentationFormat>Custom</PresentationFormat>
  <Paragraphs>156</Paragraphs>
  <Slides>22</Slides>
  <Notes>2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Helvetica Light</vt:lpstr>
      <vt:lpstr>Open Sans</vt:lpstr>
      <vt:lpstr>Optima</vt:lpstr>
      <vt:lpstr>Office Theme</vt:lpstr>
      <vt:lpstr>Axelrod’s Tournament</vt:lpstr>
      <vt:lpstr>Cooperation is Everywhere. But Why?</vt:lpstr>
      <vt:lpstr>… But Why?!</vt:lpstr>
      <vt:lpstr>“Prisoner’s Dilemma”</vt:lpstr>
      <vt:lpstr>“Prisoner’s Dilemma”</vt:lpstr>
      <vt:lpstr>“Chicken”</vt:lpstr>
      <vt:lpstr>“Chicken”</vt:lpstr>
      <vt:lpstr>“Hawk-Dove”</vt:lpstr>
      <vt:lpstr>“Hawk-Dove”</vt:lpstr>
      <vt:lpstr>Game Theory</vt:lpstr>
      <vt:lpstr>Example: Nuclear Armament</vt:lpstr>
      <vt:lpstr>Further Questions for Thought</vt:lpstr>
      <vt:lpstr>Further Questions for Thought</vt:lpstr>
      <vt:lpstr>Further Questions for Thought</vt:lpstr>
      <vt:lpstr>Axelrod’s Tournament (1978)</vt:lpstr>
      <vt:lpstr>Axelrod’s Tournament (1978)</vt:lpstr>
      <vt:lpstr>Break to Play Tournament</vt:lpstr>
      <vt:lpstr>Idea 0: “Poor-Trusting Fool”</vt:lpstr>
      <vt:lpstr>Idea 1: “All-Defect”  </vt:lpstr>
      <vt:lpstr>Idea 2: “Grudger”</vt:lpstr>
      <vt:lpstr>The Clear Winner: “Tit-for-Tat”</vt:lpstr>
      <vt:lpstr>Words to Live By 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in a Genome Does DNA Replication Begin</dc:title>
  <dc:creator>snow</dc:creator>
  <cp:lastModifiedBy>Phillip Compeau</cp:lastModifiedBy>
  <cp:revision>1954</cp:revision>
  <cp:lastPrinted>2018-09-23T15:57:15Z</cp:lastPrinted>
  <dcterms:created xsi:type="dcterms:W3CDTF">2013-05-28T03:36:16Z</dcterms:created>
  <dcterms:modified xsi:type="dcterms:W3CDTF">2025-10-02T01:44:21Z</dcterms:modified>
</cp:coreProperties>
</file>